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0" r:id="rId4"/>
    <p:sldId id="259" r:id="rId5"/>
    <p:sldId id="258" r:id="rId6"/>
    <p:sldId id="261" r:id="rId7"/>
    <p:sldId id="263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78" y="-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4743451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6450C-8B6F-452E-A591-060069790949}" type="datetimeFigureOut">
              <a:rPr lang="en-US" smtClean="0"/>
              <a:t>4/5/2011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8BF34C5-7F71-47B1-B1A8-277614416C45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6450C-8B6F-452E-A591-060069790949}" type="datetimeFigureOut">
              <a:rPr lang="en-US" smtClean="0"/>
              <a:t>4/5/2011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F34C5-7F71-47B1-B1A8-277614416C4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6450C-8B6F-452E-A591-060069790949}" type="datetimeFigureOut">
              <a:rPr lang="en-US" smtClean="0"/>
              <a:t>4/5/2011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F34C5-7F71-47B1-B1A8-277614416C4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4B6450C-8B6F-452E-A591-060069790949}" type="datetimeFigureOut">
              <a:rPr lang="en-US" smtClean="0"/>
              <a:t>4/5/2011</a:t>
            </a:fld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8BF34C5-7F71-47B1-B1A8-277614416C45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6450C-8B6F-452E-A591-060069790949}" type="datetimeFigureOut">
              <a:rPr lang="en-US" smtClean="0"/>
              <a:t>4/5/2011</a:t>
            </a:fld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8BF34C5-7F71-47B1-B1A8-277614416C45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-4439" y="182880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4B6450C-8B6F-452E-A591-060069790949}" type="datetimeFigureOut">
              <a:rPr lang="en-US" smtClean="0"/>
              <a:t>4/5/2011</a:t>
            </a:fld>
            <a:endParaRPr lang="en-US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8BF34C5-7F71-47B1-B1A8-277614416C45}" type="slidenum">
              <a:rPr lang="en-US" smtClean="0"/>
              <a:t>‹#›</a:t>
            </a:fld>
            <a:endParaRPr lang="en-US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44B6450C-8B6F-452E-A591-060069790949}" type="datetimeFigureOut">
              <a:rPr lang="en-US" smtClean="0"/>
              <a:t>4/5/2011</a:t>
            </a:fld>
            <a:endParaRPr lang="en-US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8BF34C5-7F71-47B1-B1A8-277614416C45}" type="slidenum">
              <a:rPr lang="en-US" smtClean="0"/>
              <a:t>‹#›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6450C-8B6F-452E-A591-060069790949}" type="datetimeFigureOut">
              <a:rPr lang="en-US" smtClean="0"/>
              <a:t>4/5/2011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8BF34C5-7F71-47B1-B1A8-277614416C45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6450C-8B6F-452E-A591-060069790949}" type="datetimeFigureOut">
              <a:rPr lang="en-US" smtClean="0"/>
              <a:t>4/5/2011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8BF34C5-7F71-47B1-B1A8-277614416C45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4B6450C-8B6F-452E-A591-060069790949}" type="datetimeFigureOut">
              <a:rPr lang="en-US" smtClean="0"/>
              <a:t>4/5/2011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8BF34C5-7F71-47B1-B1A8-277614416C45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4B6450C-8B6F-452E-A591-060069790949}" type="datetimeFigureOut">
              <a:rPr lang="en-US" smtClean="0"/>
              <a:t>4/5/2011</a:t>
            </a:fld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8BF34C5-7F71-47B1-B1A8-277614416C45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6" y="1463040"/>
            <a:ext cx="76809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6" y="6543676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44B6450C-8B6F-452E-A591-060069790949}" type="datetimeFigureOut">
              <a:rPr lang="en-US" smtClean="0"/>
              <a:t>4/5/2011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49" y="6543676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6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08BF34C5-7F71-47B1-B1A8-277614416C45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spcBef>
          <a:spcPts val="400"/>
        </a:spcBef>
        <a:buNone/>
        <a:defRPr sz="4000" b="0" kern="1200" cap="none" spc="0" baseline="0">
          <a:solidFill>
            <a:schemeClr val="tx1"/>
          </a:solidFill>
          <a:latin typeface="+mj-lt"/>
          <a:ea typeface="+mj-ea"/>
          <a:cs typeface="Tunga" pitchFamily="2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itchFamily="34" charset="0"/>
        <a:buNone/>
        <a:defRPr sz="18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Is Consciousness a brain process?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U. T. 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167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152400" y="1752600"/>
            <a:ext cx="8763000" cy="4953000"/>
          </a:xfrm>
        </p:spPr>
        <p:txBody>
          <a:bodyPr>
            <a:norm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What does it take even to entertain the possibility that minds are nothing more than brains?</a:t>
            </a:r>
          </a:p>
          <a:p>
            <a:endParaRPr lang="en-US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 i. e. </a:t>
            </a:r>
            <a:r>
              <a:rPr lang="en-US" sz="2400" b="1" dirty="0" smtClean="0"/>
              <a:t>Maybe</a:t>
            </a:r>
            <a:r>
              <a:rPr lang="en-US" sz="2400" dirty="0" smtClean="0"/>
              <a:t> this sentence is true:</a:t>
            </a:r>
          </a:p>
          <a:p>
            <a:pPr marL="1154430" lvl="5" indent="-285750"/>
            <a:r>
              <a:rPr lang="en-US" sz="2400" dirty="0" smtClean="0"/>
              <a:t> “The sentence </a:t>
            </a:r>
          </a:p>
          <a:p>
            <a:pPr lvl="8" indent="0">
              <a:buNone/>
            </a:pPr>
            <a:r>
              <a:rPr lang="en-US" sz="2400" dirty="0" smtClean="0"/>
              <a:t>      ‘</a:t>
            </a:r>
            <a:r>
              <a:rPr lang="en-US" sz="2400" i="1" dirty="0" smtClean="0">
                <a:solidFill>
                  <a:schemeClr val="accent2">
                    <a:lumMod val="75000"/>
                  </a:schemeClr>
                </a:solidFill>
              </a:rPr>
              <a:t>Your mind is exactly your brain and nothing else</a:t>
            </a:r>
            <a:r>
              <a:rPr lang="en-US" sz="2400" dirty="0" smtClean="0"/>
              <a:t>.’ </a:t>
            </a:r>
          </a:p>
          <a:p>
            <a:pPr lvl="5" indent="0">
              <a:buNone/>
            </a:pPr>
            <a:r>
              <a:rPr lang="en-US" sz="2400" b="1" dirty="0" smtClean="0">
                <a:solidFill>
                  <a:srgbClr val="00B0F0"/>
                </a:solidFill>
              </a:rPr>
              <a:t>	          refers</a:t>
            </a:r>
            <a:r>
              <a:rPr lang="en-US" sz="2400" dirty="0" smtClean="0"/>
              <a:t> to one and </a:t>
            </a:r>
            <a:r>
              <a:rPr lang="en-US" sz="2400" dirty="0" smtClean="0">
                <a:solidFill>
                  <a:srgbClr val="00B0F0"/>
                </a:solidFill>
              </a:rPr>
              <a:t>only one </a:t>
            </a:r>
            <a:r>
              <a:rPr lang="en-US" sz="2400" dirty="0" smtClean="0"/>
              <a:t>thing </a:t>
            </a:r>
            <a:r>
              <a:rPr lang="en-US" sz="2400" dirty="0" smtClean="0">
                <a:solidFill>
                  <a:srgbClr val="00B050"/>
                </a:solidFill>
              </a:rPr>
              <a:t>discribed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00B050"/>
                </a:solidFill>
              </a:rPr>
              <a:t>two</a:t>
            </a:r>
            <a:r>
              <a:rPr lang="en-US" sz="2400" dirty="0" smtClean="0"/>
              <a:t> ways.”</a:t>
            </a:r>
          </a:p>
          <a:p>
            <a:pPr lvl="2" indent="0"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logical independence issue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3047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5242560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b="1" dirty="0"/>
              <a:t>Maybe</a:t>
            </a:r>
            <a:r>
              <a:rPr lang="en-US" sz="2400" dirty="0"/>
              <a:t> this sentence is true:</a:t>
            </a:r>
          </a:p>
          <a:p>
            <a:pPr marL="1154430" lvl="5" indent="-285750"/>
            <a:r>
              <a:rPr lang="en-US" sz="2400" dirty="0"/>
              <a:t> “The sentence </a:t>
            </a:r>
          </a:p>
          <a:p>
            <a:pPr lvl="8" indent="0">
              <a:buNone/>
            </a:pPr>
            <a:r>
              <a:rPr lang="en-US" sz="2400" dirty="0"/>
              <a:t>      ‘</a:t>
            </a:r>
            <a:r>
              <a:rPr lang="en-US" sz="2400" i="1" dirty="0">
                <a:solidFill>
                  <a:schemeClr val="accent2">
                    <a:lumMod val="75000"/>
                  </a:schemeClr>
                </a:solidFill>
              </a:rPr>
              <a:t>Your mind is exactly your brain and nothing else</a:t>
            </a:r>
            <a:r>
              <a:rPr lang="en-US" sz="2400" dirty="0"/>
              <a:t>.’ </a:t>
            </a:r>
          </a:p>
          <a:p>
            <a:pPr lvl="5" indent="0">
              <a:buNone/>
            </a:pPr>
            <a:r>
              <a:rPr lang="en-US" sz="2400" b="1" dirty="0">
                <a:solidFill>
                  <a:srgbClr val="00B0F0"/>
                </a:solidFill>
              </a:rPr>
              <a:t>	          refers</a:t>
            </a:r>
            <a:r>
              <a:rPr lang="en-US" sz="2400" dirty="0"/>
              <a:t> to one and </a:t>
            </a:r>
            <a:r>
              <a:rPr lang="en-US" sz="2400" dirty="0">
                <a:solidFill>
                  <a:srgbClr val="00B0F0"/>
                </a:solidFill>
              </a:rPr>
              <a:t>only one </a:t>
            </a:r>
            <a:r>
              <a:rPr lang="en-US" sz="2400" dirty="0"/>
              <a:t>thing </a:t>
            </a:r>
            <a:r>
              <a:rPr lang="en-US" sz="2400" dirty="0">
                <a:solidFill>
                  <a:srgbClr val="00B050"/>
                </a:solidFill>
              </a:rPr>
              <a:t>discribed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B050"/>
                </a:solidFill>
              </a:rPr>
              <a:t>two</a:t>
            </a:r>
            <a:r>
              <a:rPr lang="en-US" sz="2400" dirty="0"/>
              <a:t> ways</a:t>
            </a:r>
            <a:r>
              <a:rPr lang="en-US" sz="2400" dirty="0" smtClean="0"/>
              <a:t>.”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b="1" dirty="0"/>
              <a:t>Maybe</a:t>
            </a:r>
            <a:r>
              <a:rPr lang="en-US" sz="2400" dirty="0"/>
              <a:t> this sentence is true:</a:t>
            </a:r>
          </a:p>
          <a:p>
            <a:pPr marL="1154430" lvl="5" indent="-285750"/>
            <a:r>
              <a:rPr lang="en-US" sz="2400" dirty="0"/>
              <a:t> “The sentence </a:t>
            </a:r>
          </a:p>
          <a:p>
            <a:pPr lvl="8" indent="0">
              <a:buNone/>
            </a:pPr>
            <a:r>
              <a:rPr lang="en-US" sz="2400" dirty="0"/>
              <a:t>      </a:t>
            </a:r>
            <a:r>
              <a:rPr lang="en-US" sz="2400" dirty="0" smtClean="0"/>
              <a:t>‘</a:t>
            </a:r>
            <a:r>
              <a:rPr lang="en-US" sz="2400" i="1" dirty="0" smtClean="0">
                <a:solidFill>
                  <a:schemeClr val="accent2">
                    <a:lumMod val="75000"/>
                  </a:schemeClr>
                </a:solidFill>
              </a:rPr>
              <a:t>bla bla bla </a:t>
            </a:r>
            <a:r>
              <a:rPr lang="en-US" sz="2400" i="1" dirty="0">
                <a:solidFill>
                  <a:schemeClr val="accent2">
                    <a:lumMod val="75000"/>
                  </a:schemeClr>
                </a:solidFill>
              </a:rPr>
              <a:t>is </a:t>
            </a:r>
            <a:r>
              <a:rPr lang="en-US" sz="2400" i="1" dirty="0" smtClean="0">
                <a:solidFill>
                  <a:schemeClr val="accent2">
                    <a:lumMod val="75000"/>
                  </a:schemeClr>
                </a:solidFill>
              </a:rPr>
              <a:t>exactly da la la</a:t>
            </a:r>
            <a:r>
              <a:rPr lang="en-US" sz="2400" dirty="0" smtClean="0"/>
              <a:t>.’ </a:t>
            </a:r>
            <a:endParaRPr lang="en-US" sz="2400" dirty="0"/>
          </a:p>
          <a:p>
            <a:pPr lvl="5" indent="0">
              <a:buNone/>
            </a:pPr>
            <a:r>
              <a:rPr lang="en-US" sz="2400" b="1" dirty="0">
                <a:solidFill>
                  <a:srgbClr val="00B0F0"/>
                </a:solidFill>
              </a:rPr>
              <a:t>	          refers</a:t>
            </a:r>
            <a:r>
              <a:rPr lang="en-US" sz="2400" dirty="0"/>
              <a:t> to one and </a:t>
            </a:r>
            <a:r>
              <a:rPr lang="en-US" sz="2400" dirty="0">
                <a:solidFill>
                  <a:srgbClr val="00B0F0"/>
                </a:solidFill>
              </a:rPr>
              <a:t>only one </a:t>
            </a:r>
            <a:r>
              <a:rPr lang="en-US" sz="2400" dirty="0"/>
              <a:t>thing </a:t>
            </a:r>
            <a:r>
              <a:rPr lang="en-US" sz="2400" dirty="0">
                <a:solidFill>
                  <a:srgbClr val="00B050"/>
                </a:solidFill>
              </a:rPr>
              <a:t>discribed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B050"/>
                </a:solidFill>
              </a:rPr>
              <a:t>two</a:t>
            </a:r>
            <a:r>
              <a:rPr lang="en-US" sz="2400" dirty="0"/>
              <a:t> ways</a:t>
            </a:r>
            <a:r>
              <a:rPr lang="en-US" sz="2400" dirty="0" smtClean="0"/>
              <a:t>.”</a:t>
            </a:r>
          </a:p>
          <a:p>
            <a:pPr marL="514350" lvl="1" indent="-342900"/>
            <a:r>
              <a:rPr lang="en-US" sz="2400" dirty="0" smtClean="0"/>
              <a:t>T or F : </a:t>
            </a:r>
          </a:p>
          <a:p>
            <a:pPr marL="1751076" lvl="8" indent="-342900"/>
            <a:r>
              <a:rPr lang="en-US" sz="2400" dirty="0" smtClean="0">
                <a:solidFill>
                  <a:schemeClr val="accent2"/>
                </a:solidFill>
              </a:rPr>
              <a:t>b = d   is like    a = a </a:t>
            </a:r>
          </a:p>
          <a:p>
            <a:pPr marL="1211580" lvl="5" indent="-342900"/>
            <a:r>
              <a:rPr lang="en-US" sz="2400" dirty="0" smtClean="0"/>
              <a:t>?</a:t>
            </a:r>
          </a:p>
          <a:p>
            <a:pPr marL="514350" lvl="1" indent="-342900"/>
            <a:r>
              <a:rPr lang="en-US" sz="2400" dirty="0" smtClean="0"/>
              <a:t>Logical independence tries to give a criteria for an answer.</a:t>
            </a:r>
            <a:endParaRPr lang="en-US" sz="2400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abstract out the content.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986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6019800"/>
          </a:xfrm>
        </p:spPr>
        <p:txBody>
          <a:bodyPr>
            <a:normAutofit/>
          </a:bodyPr>
          <a:lstStyle/>
          <a:p>
            <a:pPr marL="285750" indent="-285750"/>
            <a:r>
              <a:rPr lang="en-US" dirty="0"/>
              <a:t>Place maintains </a:t>
            </a:r>
            <a:r>
              <a:rPr lang="en-US" dirty="0" smtClean="0"/>
              <a:t>that: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/>
              <a:t>Logical independence does not hold for mind-brain type identity.</a:t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4400" b="1" dirty="0" smtClean="0"/>
              <a:t>Therefore</a:t>
            </a:r>
            <a:r>
              <a:rPr lang="en-US" dirty="0" smtClean="0"/>
              <a:t> </a:t>
            </a:r>
            <a:r>
              <a:rPr lang="en-US" dirty="0"/>
              <a:t>sentences asserting mind-brain identity are POSSIBLY true.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(pg 46)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80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381000" y="1676400"/>
            <a:ext cx="7680960" cy="5029200"/>
          </a:xfrm>
        </p:spPr>
        <p:txBody>
          <a:bodyPr/>
          <a:lstStyle/>
          <a:p>
            <a:r>
              <a:rPr lang="en-US" dirty="0" smtClean="0"/>
              <a:t>The form of the argument: Certain RULES OF LANGUAGE dictate acceptance or rejection of competing ontologies.</a:t>
            </a:r>
          </a:p>
          <a:p>
            <a:r>
              <a:rPr lang="en-US" dirty="0" smtClean="0"/>
              <a:t>(R) = a relation</a:t>
            </a:r>
          </a:p>
          <a:p>
            <a:r>
              <a:rPr lang="en-US" dirty="0" smtClean="0"/>
              <a:t>b = a set of characteristics.</a:t>
            </a:r>
          </a:p>
          <a:p>
            <a:r>
              <a:rPr lang="en-US" dirty="0" smtClean="0"/>
              <a:t>c = alternative set of characteristics.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a</a:t>
            </a:r>
            <a:r>
              <a:rPr lang="en-US" dirty="0" smtClean="0"/>
              <a:t> =  a single object.</a:t>
            </a:r>
          </a:p>
          <a:p>
            <a:r>
              <a:rPr lang="en-US" dirty="0">
                <a:solidFill>
                  <a:srgbClr val="92D050"/>
                </a:solidFill>
              </a:rPr>
              <a:t>(</a:t>
            </a:r>
            <a:r>
              <a:rPr lang="en-US" i="1" dirty="0">
                <a:solidFill>
                  <a:srgbClr val="92D050"/>
                </a:solidFill>
              </a:rPr>
              <a:t>f</a:t>
            </a:r>
            <a:r>
              <a:rPr lang="en-US" dirty="0">
                <a:solidFill>
                  <a:srgbClr val="92D050"/>
                </a:solidFill>
              </a:rPr>
              <a:t>)a </a:t>
            </a:r>
            <a:r>
              <a:rPr lang="en-US" dirty="0" smtClean="0"/>
              <a:t>) is a definition.</a:t>
            </a:r>
          </a:p>
          <a:p>
            <a:r>
              <a:rPr lang="en-US" sz="2400" dirty="0" smtClean="0">
                <a:solidFill>
                  <a:schemeClr val="accent2"/>
                </a:solidFill>
              </a:rPr>
              <a:t>If</a:t>
            </a:r>
            <a:r>
              <a:rPr lang="en-US" sz="2400" dirty="0" smtClean="0"/>
              <a:t> (((</a:t>
            </a:r>
            <a:r>
              <a:rPr lang="en-US" sz="2400" i="1" dirty="0" smtClean="0"/>
              <a:t>R</a:t>
            </a:r>
            <a:r>
              <a:rPr lang="en-US" sz="2400" dirty="0" smtClean="0"/>
              <a:t>)</a:t>
            </a:r>
            <a:r>
              <a:rPr lang="en-US" sz="2400" baseline="-25000" dirty="0" smtClean="0"/>
              <a:t>bc</a:t>
            </a:r>
            <a:r>
              <a:rPr lang="en-US" sz="2400" dirty="0" smtClean="0"/>
              <a:t> )</a:t>
            </a:r>
            <a:r>
              <a:rPr lang="en-US" sz="2400" dirty="0" smtClean="0">
                <a:solidFill>
                  <a:srgbClr val="C00000"/>
                </a:solidFill>
              </a:rPr>
              <a:t>a</a:t>
            </a:r>
            <a:r>
              <a:rPr lang="en-US" sz="2400" baseline="-25000" dirty="0" smtClean="0"/>
              <a:t> 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chemeClr val="accent2"/>
                </a:solidFill>
              </a:rPr>
              <a:t>designates the expression</a:t>
            </a:r>
            <a:r>
              <a:rPr lang="en-US" sz="2400" baseline="-25000" dirty="0" smtClean="0"/>
              <a:t>  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92D050"/>
                </a:solidFill>
              </a:rPr>
              <a:t>(</a:t>
            </a:r>
            <a:r>
              <a:rPr lang="en-US" sz="2400" i="1" dirty="0" smtClean="0">
                <a:solidFill>
                  <a:srgbClr val="92D050"/>
                </a:solidFill>
              </a:rPr>
              <a:t>f</a:t>
            </a:r>
            <a:r>
              <a:rPr lang="en-US" sz="2400" dirty="0" smtClean="0">
                <a:solidFill>
                  <a:srgbClr val="92D050"/>
                </a:solidFill>
              </a:rPr>
              <a:t>)a </a:t>
            </a:r>
            <a:r>
              <a:rPr lang="en-US" sz="2400" dirty="0" smtClean="0"/>
              <a:t>) </a:t>
            </a:r>
            <a:r>
              <a:rPr lang="en-US" sz="2400" dirty="0" smtClean="0">
                <a:solidFill>
                  <a:schemeClr val="accent2"/>
                </a:solidFill>
              </a:rPr>
              <a:t>and</a:t>
            </a:r>
            <a:r>
              <a:rPr lang="en-US" sz="2400" dirty="0" smtClean="0"/>
              <a:t> ( set b is unique to </a:t>
            </a:r>
            <a:r>
              <a:rPr lang="en-US" sz="2400" dirty="0" smtClean="0">
                <a:solidFill>
                  <a:srgbClr val="C00000"/>
                </a:solidFill>
              </a:rPr>
              <a:t>a </a:t>
            </a:r>
            <a:r>
              <a:rPr lang="en-US" sz="2400" dirty="0" smtClean="0"/>
              <a:t>) </a:t>
            </a:r>
            <a:r>
              <a:rPr lang="en-US" sz="2400" dirty="0" smtClean="0">
                <a:solidFill>
                  <a:schemeClr val="accent2"/>
                </a:solidFill>
              </a:rPr>
              <a:t>then</a:t>
            </a:r>
            <a:endParaRPr lang="en-US" sz="2400" baseline="-25000" dirty="0" smtClean="0">
              <a:solidFill>
                <a:schemeClr val="accent2"/>
              </a:solidFill>
            </a:endParaRPr>
          </a:p>
          <a:p>
            <a:r>
              <a:rPr lang="en-US" sz="2400" dirty="0"/>
              <a:t> 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chemeClr val="accent2"/>
                </a:solidFill>
              </a:rPr>
              <a:t>the expression </a:t>
            </a:r>
            <a:r>
              <a:rPr lang="en-US" sz="2400" dirty="0" smtClean="0"/>
              <a:t>“ </a:t>
            </a:r>
            <a:r>
              <a:rPr lang="en-US" sz="2400" dirty="0">
                <a:solidFill>
                  <a:srgbClr val="92D050"/>
                </a:solidFill>
              </a:rPr>
              <a:t>(</a:t>
            </a:r>
            <a:r>
              <a:rPr lang="en-US" sz="2400" i="1" dirty="0" smtClean="0">
                <a:solidFill>
                  <a:srgbClr val="92D050"/>
                </a:solidFill>
              </a:rPr>
              <a:t>f</a:t>
            </a:r>
            <a:r>
              <a:rPr lang="en-US" sz="2400" dirty="0" smtClean="0">
                <a:solidFill>
                  <a:srgbClr val="92D050"/>
                </a:solidFill>
              </a:rPr>
              <a:t>)a</a:t>
            </a:r>
            <a:r>
              <a:rPr lang="en-US" sz="2400" dirty="0" smtClean="0"/>
              <a:t> “ </a:t>
            </a:r>
            <a:r>
              <a:rPr lang="en-US" sz="2400" dirty="0" smtClean="0">
                <a:solidFill>
                  <a:schemeClr val="accent2"/>
                </a:solidFill>
              </a:rPr>
              <a:t>implies the existence of  the set </a:t>
            </a:r>
            <a:r>
              <a:rPr lang="en-US" sz="2400" dirty="0" smtClean="0"/>
              <a:t>c</a:t>
            </a:r>
            <a:r>
              <a:rPr lang="en-US" sz="2400" dirty="0" smtClean="0">
                <a:solidFill>
                  <a:schemeClr val="accent2"/>
                </a:solidFill>
              </a:rPr>
              <a:t>  by definition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371600"/>
          </a:xfrm>
        </p:spPr>
        <p:txBody>
          <a:bodyPr>
            <a:normAutofit/>
          </a:bodyPr>
          <a:lstStyle/>
          <a:p>
            <a:r>
              <a:rPr lang="en-US" dirty="0"/>
              <a:t>What is logical independence and how is </a:t>
            </a:r>
            <a:r>
              <a:rPr lang="en-US" dirty="0" smtClean="0"/>
              <a:t>the </a:t>
            </a:r>
            <a:r>
              <a:rPr lang="en-US" dirty="0"/>
              <a:t>implication arrived at? </a:t>
            </a:r>
          </a:p>
        </p:txBody>
      </p:sp>
    </p:spTree>
    <p:extLst>
      <p:ext uri="{BB962C8B-B14F-4D97-AF65-F5344CB8AC3E}">
        <p14:creationId xmlns:p14="http://schemas.microsoft.com/office/powerpoint/2010/main" val="368590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352426" y="2362200"/>
            <a:ext cx="7680960" cy="3581400"/>
          </a:xfrm>
        </p:spPr>
        <p:txBody>
          <a:bodyPr>
            <a:normAutofit fontScale="70000" lnSpcReduction="20000"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en-US" sz="4000" dirty="0" smtClean="0"/>
              <a:t>Whenever a person has two characteristics, </a:t>
            </a:r>
            <a:r>
              <a:rPr lang="en-US" sz="4000" dirty="0" smtClean="0">
                <a:solidFill>
                  <a:srgbClr val="7030A0"/>
                </a:solidFill>
              </a:rPr>
              <a:t>b</a:t>
            </a:r>
            <a:r>
              <a:rPr lang="en-US" sz="4000" dirty="0" smtClean="0"/>
              <a:t> and </a:t>
            </a:r>
            <a:r>
              <a:rPr lang="en-US" sz="4000" dirty="0" smtClean="0">
                <a:solidFill>
                  <a:srgbClr val="7030A0"/>
                </a:solidFill>
              </a:rPr>
              <a:t>c</a:t>
            </a:r>
            <a:r>
              <a:rPr lang="en-US" sz="4000" dirty="0" smtClean="0"/>
              <a:t>, expressed by ‘b’ and ‘c’</a:t>
            </a:r>
          </a:p>
          <a:p>
            <a:pPr marL="571500" indent="-571500">
              <a:buFont typeface="Arial" pitchFamily="34" charset="0"/>
              <a:buChar char="•"/>
            </a:pPr>
            <a:endParaRPr lang="en-US" sz="4000" dirty="0" smtClean="0"/>
          </a:p>
          <a:p>
            <a:pPr marL="571500" indent="-571500">
              <a:buFont typeface="Arial" pitchFamily="34" charset="0"/>
              <a:buChar char="•"/>
            </a:pPr>
            <a:r>
              <a:rPr lang="en-US" sz="4000" dirty="0" smtClean="0"/>
              <a:t> and </a:t>
            </a:r>
            <a:r>
              <a:rPr lang="en-US" sz="4000" dirty="0" smtClean="0">
                <a:solidFill>
                  <a:srgbClr val="7030A0"/>
                </a:solidFill>
              </a:rPr>
              <a:t>b</a:t>
            </a:r>
            <a:r>
              <a:rPr lang="en-US" sz="4000" dirty="0" smtClean="0"/>
              <a:t> is true of all and only persons</a:t>
            </a:r>
          </a:p>
          <a:p>
            <a:pPr marL="571500" indent="-571500">
              <a:buFont typeface="Arial" pitchFamily="34" charset="0"/>
              <a:buChar char="•"/>
            </a:pPr>
            <a:endParaRPr lang="en-US" sz="4000" dirty="0" smtClean="0"/>
          </a:p>
          <a:p>
            <a:pPr marL="571500" indent="-571500">
              <a:buFont typeface="Arial" pitchFamily="34" charset="0"/>
              <a:buChar char="•"/>
            </a:pPr>
            <a:r>
              <a:rPr lang="en-US" sz="4000" dirty="0" smtClean="0"/>
              <a:t> </a:t>
            </a:r>
            <a:r>
              <a:rPr lang="en-US" sz="4000" i="1" dirty="0" smtClean="0"/>
              <a:t>using</a:t>
            </a:r>
            <a:r>
              <a:rPr lang="en-US" sz="4000" dirty="0" smtClean="0"/>
              <a:t> the defining word ‘b’  entails the </a:t>
            </a:r>
            <a:r>
              <a:rPr lang="en-US" sz="40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independent existence</a:t>
            </a:r>
            <a:r>
              <a:rPr lang="en-US" sz="4000" dirty="0" smtClean="0"/>
              <a:t>  of everything </a:t>
            </a:r>
            <a:r>
              <a:rPr lang="en-US" sz="4000" dirty="0" smtClean="0">
                <a:solidFill>
                  <a:srgbClr val="7030A0"/>
                </a:solidFill>
              </a:rPr>
              <a:t>c</a:t>
            </a:r>
            <a:r>
              <a:rPr lang="en-US" sz="4000" dirty="0" smtClean="0"/>
              <a:t> about the person expressed by the word ‘c’.</a:t>
            </a:r>
            <a:endParaRPr lang="en-US" sz="4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Put another way independence  asserts and Place Denies that: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080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6324600"/>
          </a:xfrm>
        </p:spPr>
        <p:txBody>
          <a:bodyPr>
            <a:normAutofit fontScale="90000"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en-US" dirty="0" smtClean="0"/>
              <a:t>Place maintains that logical independence  is a valid indicator of 0ntological distinctions,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But that it does not apply to the case of persons.,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 i.e., it does not show that minds and bodies are different ontological entities.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310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8410574" cy="6477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is the argument that logical indepencence doesn’t hold.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Independence doesn’t hold when it cannot be verified via simultaneous scientific operations!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Crucial test for sameness:</a:t>
            </a:r>
            <a:br>
              <a:rPr lang="en-US" dirty="0" smtClean="0"/>
            </a:br>
            <a:r>
              <a:rPr lang="en-US" dirty="0" smtClean="0"/>
              <a:t>If Theory + observation  fails to yield explanation of ordinary man observation then reject identity hypothesis, i.e. gives rise to Rylian dispositions (pg. 58).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309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Mylar</Template>
  <TotalTime>405</TotalTime>
  <Words>281</Words>
  <Application>Microsoft Office PowerPoint</Application>
  <PresentationFormat>On-screen Show (4:3)</PresentationFormat>
  <Paragraphs>40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Mylar</vt:lpstr>
      <vt:lpstr>U. T. Place</vt:lpstr>
      <vt:lpstr>The logical independence issue</vt:lpstr>
      <vt:lpstr>Exercise: abstract out the content.</vt:lpstr>
      <vt:lpstr>Place maintains that:  Logical independence does not hold for mind-brain type identity.  Therefore sentences asserting mind-brain identity are POSSIBLY true.  (pg 46) </vt:lpstr>
      <vt:lpstr>What is logical independence and how is the implication arrived at? </vt:lpstr>
      <vt:lpstr>Put another way independence  asserts and Place Denies that:</vt:lpstr>
      <vt:lpstr>Place maintains that logical independence  is a valid indicator of 0ntological distinctions,  But that it does not apply to the case of persons.,   i.e., it does not show that minds and bodies are different ontological entities. </vt:lpstr>
      <vt:lpstr>What is the argument that logical indepencence doesn’t hold.  Independence doesn’t hold when it cannot be verified via simultaneous scientific operations!  Crucial test for sameness: If Theory + observation  fails to yield explanation of ordinary man observation then reject identity hypothesis, i.e. gives rise to Rylian dispositions (pg. 58).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WmA</dc:creator>
  <cp:lastModifiedBy>WmA</cp:lastModifiedBy>
  <cp:revision>18</cp:revision>
  <dcterms:created xsi:type="dcterms:W3CDTF">2011-04-05T19:59:06Z</dcterms:created>
  <dcterms:modified xsi:type="dcterms:W3CDTF">2011-04-06T02:44:16Z</dcterms:modified>
</cp:coreProperties>
</file>