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4" r:id="rId6"/>
    <p:sldId id="263" r:id="rId7"/>
    <p:sldId id="259"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0" y="-6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E7ADC2DE-79AC-41D7-ADE5-E04A3E4CCE62}" type="datetimeFigureOut">
              <a:rPr lang="en-US" smtClean="0"/>
              <a:t>2/18/2011</a:t>
            </a:fld>
            <a:endParaRPr lang="en-US"/>
          </a:p>
        </p:txBody>
      </p:sp>
      <p:sp>
        <p:nvSpPr>
          <p:cNvPr id="23" name="Slide Number Placeholder 22"/>
          <p:cNvSpPr>
            <a:spLocks noGrp="1"/>
          </p:cNvSpPr>
          <p:nvPr>
            <p:ph type="sldNum" sz="quarter" idx="11"/>
          </p:nvPr>
        </p:nvSpPr>
        <p:spPr/>
        <p:txBody>
          <a:bodyPr/>
          <a:lstStyle/>
          <a:p>
            <a:fld id="{424CFB14-F627-419F-8271-E8183A9903DD}"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ADC2DE-79AC-41D7-ADE5-E04A3E4CCE62}"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CFB14-F627-419F-8271-E8183A9903DD}"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ADC2DE-79AC-41D7-ADE5-E04A3E4CCE62}"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CFB14-F627-419F-8271-E8183A9903DD}"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E7ADC2DE-79AC-41D7-ADE5-E04A3E4CCE62}" type="datetimeFigureOut">
              <a:rPr lang="en-US" smtClean="0"/>
              <a:t>2/18/2011</a:t>
            </a:fld>
            <a:endParaRPr lang="en-US"/>
          </a:p>
        </p:txBody>
      </p:sp>
      <p:sp>
        <p:nvSpPr>
          <p:cNvPr id="19" name="Slide Number Placeholder 18"/>
          <p:cNvSpPr>
            <a:spLocks noGrp="1"/>
          </p:cNvSpPr>
          <p:nvPr>
            <p:ph type="sldNum" sz="quarter" idx="15"/>
          </p:nvPr>
        </p:nvSpPr>
        <p:spPr/>
        <p:txBody>
          <a:bodyPr/>
          <a:lstStyle/>
          <a:p>
            <a:fld id="{424CFB14-F627-419F-8271-E8183A9903DD}"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E7ADC2DE-79AC-41D7-ADE5-E04A3E4CCE62}" type="datetimeFigureOut">
              <a:rPr lang="en-US" smtClean="0"/>
              <a:t>2/18/2011</a:t>
            </a:fld>
            <a:endParaRPr lang="en-US"/>
          </a:p>
        </p:txBody>
      </p:sp>
      <p:sp>
        <p:nvSpPr>
          <p:cNvPr id="20" name="Slide Number Placeholder 19"/>
          <p:cNvSpPr>
            <a:spLocks noGrp="1"/>
          </p:cNvSpPr>
          <p:nvPr>
            <p:ph type="sldNum" sz="quarter" idx="11"/>
          </p:nvPr>
        </p:nvSpPr>
        <p:spPr/>
        <p:txBody>
          <a:bodyPr/>
          <a:lstStyle/>
          <a:p>
            <a:fld id="{424CFB14-F627-419F-8271-E8183A9903DD}"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E7ADC2DE-79AC-41D7-ADE5-E04A3E4CCE62}" type="datetimeFigureOut">
              <a:rPr lang="en-US" smtClean="0"/>
              <a:t>2/18/2011</a:t>
            </a:fld>
            <a:endParaRPr lang="en-US"/>
          </a:p>
        </p:txBody>
      </p:sp>
      <p:sp>
        <p:nvSpPr>
          <p:cNvPr id="25" name="Slide Number Placeholder 24"/>
          <p:cNvSpPr>
            <a:spLocks noGrp="1"/>
          </p:cNvSpPr>
          <p:nvPr>
            <p:ph type="sldNum" sz="quarter" idx="16"/>
          </p:nvPr>
        </p:nvSpPr>
        <p:spPr/>
        <p:txBody>
          <a:bodyPr/>
          <a:lstStyle/>
          <a:p>
            <a:fld id="{424CFB14-F627-419F-8271-E8183A9903DD}"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E7ADC2DE-79AC-41D7-ADE5-E04A3E4CCE62}" type="datetimeFigureOut">
              <a:rPr lang="en-US" smtClean="0"/>
              <a:t>2/18/2011</a:t>
            </a:fld>
            <a:endParaRPr lang="en-US"/>
          </a:p>
        </p:txBody>
      </p:sp>
      <p:sp>
        <p:nvSpPr>
          <p:cNvPr id="24" name="Slide Number Placeholder 23"/>
          <p:cNvSpPr>
            <a:spLocks noGrp="1"/>
          </p:cNvSpPr>
          <p:nvPr>
            <p:ph type="sldNum" sz="quarter" idx="17"/>
          </p:nvPr>
        </p:nvSpPr>
        <p:spPr/>
        <p:txBody>
          <a:bodyPr/>
          <a:lstStyle/>
          <a:p>
            <a:fld id="{424CFB14-F627-419F-8271-E8183A9903DD}"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E7ADC2DE-79AC-41D7-ADE5-E04A3E4CCE62}" type="datetimeFigureOut">
              <a:rPr lang="en-US" smtClean="0"/>
              <a:t>2/18/2011</a:t>
            </a:fld>
            <a:endParaRPr lang="en-US"/>
          </a:p>
        </p:txBody>
      </p:sp>
      <p:sp>
        <p:nvSpPr>
          <p:cNvPr id="14" name="Slide Number Placeholder 13"/>
          <p:cNvSpPr>
            <a:spLocks noGrp="1"/>
          </p:cNvSpPr>
          <p:nvPr>
            <p:ph type="sldNum" sz="quarter" idx="11"/>
          </p:nvPr>
        </p:nvSpPr>
        <p:spPr/>
        <p:txBody>
          <a:bodyPr/>
          <a:lstStyle/>
          <a:p>
            <a:fld id="{424CFB14-F627-419F-8271-E8183A9903DD}"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E7ADC2DE-79AC-41D7-ADE5-E04A3E4CCE62}" type="datetimeFigureOut">
              <a:rPr lang="en-US" smtClean="0"/>
              <a:t>2/18/2011</a:t>
            </a:fld>
            <a:endParaRPr lang="en-US"/>
          </a:p>
        </p:txBody>
      </p:sp>
      <p:sp>
        <p:nvSpPr>
          <p:cNvPr id="12" name="Slide Number Placeholder 11"/>
          <p:cNvSpPr>
            <a:spLocks noGrp="1"/>
          </p:cNvSpPr>
          <p:nvPr>
            <p:ph type="sldNum" sz="quarter" idx="11"/>
          </p:nvPr>
        </p:nvSpPr>
        <p:spPr/>
        <p:txBody>
          <a:bodyPr/>
          <a:lstStyle/>
          <a:p>
            <a:fld id="{424CFB14-F627-419F-8271-E8183A9903DD}"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E7ADC2DE-79AC-41D7-ADE5-E04A3E4CCE62}" type="datetimeFigureOut">
              <a:rPr lang="en-US" smtClean="0"/>
              <a:t>2/18/2011</a:t>
            </a:fld>
            <a:endParaRPr lang="en-US"/>
          </a:p>
        </p:txBody>
      </p:sp>
      <p:sp>
        <p:nvSpPr>
          <p:cNvPr id="18" name="Slide Number Placeholder 17"/>
          <p:cNvSpPr>
            <a:spLocks noGrp="1"/>
          </p:cNvSpPr>
          <p:nvPr>
            <p:ph type="sldNum" sz="quarter" idx="16"/>
          </p:nvPr>
        </p:nvSpPr>
        <p:spPr/>
        <p:txBody>
          <a:bodyPr/>
          <a:lstStyle/>
          <a:p>
            <a:fld id="{424CFB14-F627-419F-8271-E8183A9903DD}"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E7ADC2DE-79AC-41D7-ADE5-E04A3E4CCE62}" type="datetimeFigureOut">
              <a:rPr lang="en-US" smtClean="0"/>
              <a:t>2/18/2011</a:t>
            </a:fld>
            <a:endParaRPr lang="en-US"/>
          </a:p>
        </p:txBody>
      </p:sp>
      <p:sp>
        <p:nvSpPr>
          <p:cNvPr id="20" name="Slide Number Placeholder 19"/>
          <p:cNvSpPr>
            <a:spLocks noGrp="1"/>
          </p:cNvSpPr>
          <p:nvPr>
            <p:ph type="sldNum" sz="quarter" idx="15"/>
          </p:nvPr>
        </p:nvSpPr>
        <p:spPr/>
        <p:txBody>
          <a:bodyPr/>
          <a:lstStyle/>
          <a:p>
            <a:fld id="{424CFB14-F627-419F-8271-E8183A9903DD}"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4000">
        <p14:vortex dir="d"/>
        <p:sndAc>
          <p:stSnd>
            <p:snd r:embed="rId1" name="chimes.wav"/>
          </p:stSnd>
        </p:sndAc>
      </p:transition>
    </mc:Choice>
    <mc:Fallback>
      <p:transition spd="slow">
        <p:fade/>
        <p:sndAc>
          <p:stSnd>
            <p:snd r:embed="rId1"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E7ADC2DE-79AC-41D7-ADE5-E04A3E4CCE62}" type="datetimeFigureOut">
              <a:rPr lang="en-US" smtClean="0"/>
              <a:t>2/18/2011</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424CFB14-F627-419F-8271-E8183A9903D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4000">
        <p14:vortex dir="d"/>
        <p:sndAc>
          <p:stSnd>
            <p:snd r:embed="rId13" name="chimes.wav"/>
          </p:stSnd>
        </p:sndAc>
      </p:transition>
    </mc:Choice>
    <mc:Fallback>
      <p:transition spd="slow">
        <p:fade/>
        <p:sndAc>
          <p:stSnd>
            <p:snd r:embed="rId13" name="chimes.wav"/>
          </p:stSnd>
        </p:sndAc>
      </p:transition>
    </mc:Fallback>
  </mc:AlternateConten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81400" y="5029200"/>
            <a:ext cx="4572000" cy="1368798"/>
          </a:xfrm>
        </p:spPr>
        <p:txBody>
          <a:bodyPr/>
          <a:lstStyle/>
          <a:p>
            <a:r>
              <a:rPr lang="en-US" dirty="0" smtClean="0"/>
              <a:t>Or</a:t>
            </a:r>
          </a:p>
          <a:p>
            <a:r>
              <a:rPr lang="en-US" dirty="0"/>
              <a:t> </a:t>
            </a:r>
            <a:r>
              <a:rPr lang="en-US" dirty="0" smtClean="0"/>
              <a:t>            Is your science safe?</a:t>
            </a:r>
            <a:endParaRPr lang="en-US" dirty="0"/>
          </a:p>
        </p:txBody>
      </p:sp>
      <p:sp>
        <p:nvSpPr>
          <p:cNvPr id="2" name="Title 1"/>
          <p:cNvSpPr>
            <a:spLocks noGrp="1"/>
          </p:cNvSpPr>
          <p:nvPr>
            <p:ph type="title"/>
          </p:nvPr>
        </p:nvSpPr>
        <p:spPr/>
        <p:txBody>
          <a:bodyPr/>
          <a:lstStyle/>
          <a:p>
            <a:r>
              <a:rPr lang="en-US" dirty="0" smtClean="0"/>
              <a:t>The Rise and Ruin of Empiricism</a:t>
            </a:r>
            <a:endParaRPr lang="en-US" dirty="0"/>
          </a:p>
        </p:txBody>
      </p:sp>
    </p:spTree>
    <p:extLst>
      <p:ext uri="{BB962C8B-B14F-4D97-AF65-F5344CB8AC3E}">
        <p14:creationId xmlns:p14="http://schemas.microsoft.com/office/powerpoint/2010/main" val="636878052"/>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0" y="1828800"/>
            <a:ext cx="7271386" cy="4724400"/>
          </a:xfrm>
        </p:spPr>
        <p:txBody>
          <a:bodyPr/>
          <a:lstStyle/>
          <a:p>
            <a:endParaRPr lang="en-US" dirty="0" smtClean="0"/>
          </a:p>
          <a:p>
            <a:endParaRPr lang="en-US" dirty="0"/>
          </a:p>
          <a:p>
            <a:pPr marL="285750" indent="-285750">
              <a:buFont typeface="Arial" pitchFamily="34" charset="0"/>
              <a:buChar char="•"/>
            </a:pPr>
            <a:r>
              <a:rPr lang="en-US" sz="2400" dirty="0" smtClean="0">
                <a:solidFill>
                  <a:schemeClr val="accent3">
                    <a:lumMod val="60000"/>
                    <a:lumOff val="40000"/>
                  </a:schemeClr>
                </a:solidFill>
              </a:rPr>
              <a:t>Virtue: </a:t>
            </a:r>
          </a:p>
          <a:p>
            <a:pPr marL="457200" lvl="1" indent="-285750"/>
            <a:r>
              <a:rPr lang="en-US" sz="2400" dirty="0" smtClean="0"/>
              <a:t>Tentative Skepticism</a:t>
            </a:r>
          </a:p>
          <a:p>
            <a:pPr marL="457200" lvl="1" indent="-285750"/>
            <a:r>
              <a:rPr lang="en-US" sz="2400" dirty="0" smtClean="0"/>
              <a:t>Deductive reason &amp; Maths</a:t>
            </a:r>
          </a:p>
          <a:p>
            <a:pPr marL="285750" indent="-285750">
              <a:buFont typeface="Arial" pitchFamily="34" charset="0"/>
              <a:buChar char="•"/>
            </a:pPr>
            <a:r>
              <a:rPr lang="en-US" sz="2400" dirty="0" smtClean="0">
                <a:solidFill>
                  <a:schemeClr val="accent3">
                    <a:lumMod val="60000"/>
                    <a:lumOff val="40000"/>
                  </a:schemeClr>
                </a:solidFill>
              </a:rPr>
              <a:t>Vice:</a:t>
            </a:r>
          </a:p>
          <a:p>
            <a:pPr marL="457200" lvl="1" indent="-285750"/>
            <a:r>
              <a:rPr lang="en-US" sz="2400" dirty="0" smtClean="0"/>
              <a:t>unsupportable intuitions that provide foundations of deduction.</a:t>
            </a:r>
          </a:p>
          <a:p>
            <a:pPr marL="457200" lvl="1" indent="-285750"/>
            <a:r>
              <a:rPr lang="en-US" sz="2400" dirty="0" smtClean="0"/>
              <a:t>Demand for perfect certainty</a:t>
            </a:r>
          </a:p>
          <a:p>
            <a:pPr marL="457200" lvl="1" indent="-285750"/>
            <a:r>
              <a:rPr lang="en-US" sz="2400" dirty="0" smtClean="0"/>
              <a:t>Innate Ideas </a:t>
            </a:r>
          </a:p>
          <a:p>
            <a:endParaRPr lang="en-US" dirty="0"/>
          </a:p>
        </p:txBody>
      </p:sp>
      <p:sp>
        <p:nvSpPr>
          <p:cNvPr id="2" name="Title 1"/>
          <p:cNvSpPr>
            <a:spLocks noGrp="1"/>
          </p:cNvSpPr>
          <p:nvPr>
            <p:ph type="title"/>
          </p:nvPr>
        </p:nvSpPr>
        <p:spPr>
          <a:xfrm>
            <a:off x="352426" y="228600"/>
            <a:ext cx="7680960" cy="1752600"/>
          </a:xfrm>
        </p:spPr>
        <p:txBody>
          <a:bodyPr>
            <a:normAutofit fontScale="90000"/>
          </a:bodyPr>
          <a:lstStyle/>
          <a:p>
            <a:r>
              <a:rPr lang="en-US" dirty="0" smtClean="0"/>
              <a:t>Perceived Vices and Virtues of Descartes’ Rationalism from Locke’s Empiricist point of view. </a:t>
            </a:r>
            <a:endParaRPr lang="en-US" dirty="0"/>
          </a:p>
        </p:txBody>
      </p:sp>
    </p:spTree>
    <p:extLst>
      <p:ext uri="{BB962C8B-B14F-4D97-AF65-F5344CB8AC3E}">
        <p14:creationId xmlns:p14="http://schemas.microsoft.com/office/powerpoint/2010/main" val="2727283202"/>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475923" y="1524000"/>
            <a:ext cx="8639174" cy="4876800"/>
          </a:xfrm>
        </p:spPr>
        <p:txBody>
          <a:bodyPr>
            <a:normAutofit/>
          </a:bodyPr>
          <a:lstStyle/>
          <a:p>
            <a:r>
              <a:rPr lang="en-US" sz="2600" dirty="0" smtClean="0"/>
              <a:t>Beginning with common sense </a:t>
            </a:r>
          </a:p>
          <a:p>
            <a:pPr marL="285750" indent="-285750">
              <a:buFont typeface="Arial" pitchFamily="34" charset="0"/>
              <a:buChar char="•"/>
            </a:pPr>
            <a:r>
              <a:rPr lang="en-US" sz="2600" dirty="0" smtClean="0"/>
              <a:t>The method of Inductive generalization</a:t>
            </a:r>
          </a:p>
          <a:p>
            <a:pPr marL="457200" lvl="1" indent="-285750"/>
            <a:r>
              <a:rPr lang="en-US" sz="2600" dirty="0" smtClean="0"/>
              <a:t>Demands that we </a:t>
            </a:r>
            <a:r>
              <a:rPr lang="en-US" sz="2600" dirty="0" smtClean="0">
                <a:solidFill>
                  <a:schemeClr val="accent3">
                    <a:lumMod val="60000"/>
                    <a:lumOff val="40000"/>
                  </a:schemeClr>
                </a:solidFill>
              </a:rPr>
              <a:t>give up absolute certainty</a:t>
            </a:r>
            <a:r>
              <a:rPr lang="en-US" sz="2600" dirty="0" smtClean="0"/>
              <a:t> since inductive </a:t>
            </a:r>
            <a:r>
              <a:rPr lang="en-US" sz="2600" dirty="0"/>
              <a:t> </a:t>
            </a:r>
            <a:r>
              <a:rPr lang="en-US" sz="2600" dirty="0" smtClean="0"/>
              <a:t>generalizations always go beyond the premises, e.g., Having observed hundreds of cats all of which had fur you formulate  premise “These observed cats have fur”  and come to the conclusion, “To a degree of certainty, All cats have fur.” </a:t>
            </a:r>
          </a:p>
          <a:p>
            <a:pPr lvl="1" indent="0">
              <a:buNone/>
            </a:pPr>
            <a:endParaRPr lang="en-US" sz="2600" dirty="0" smtClean="0"/>
          </a:p>
          <a:p>
            <a:r>
              <a:rPr lang="en-US" dirty="0" smtClean="0"/>
              <a:t>But as we will see this opens Pandora's box</a:t>
            </a:r>
            <a:endParaRPr lang="en-US" dirty="0"/>
          </a:p>
        </p:txBody>
      </p:sp>
      <p:sp>
        <p:nvSpPr>
          <p:cNvPr id="2" name="Title 1"/>
          <p:cNvSpPr>
            <a:spLocks noGrp="1"/>
          </p:cNvSpPr>
          <p:nvPr>
            <p:ph type="title"/>
          </p:nvPr>
        </p:nvSpPr>
        <p:spPr>
          <a:xfrm>
            <a:off x="352426" y="228600"/>
            <a:ext cx="7680960" cy="762000"/>
          </a:xfrm>
        </p:spPr>
        <p:txBody>
          <a:bodyPr/>
          <a:lstStyle/>
          <a:p>
            <a:r>
              <a:rPr lang="en-US" dirty="0" smtClean="0"/>
              <a:t>Locke’s Program</a:t>
            </a:r>
            <a:endParaRPr lang="en-US" dirty="0"/>
          </a:p>
        </p:txBody>
      </p:sp>
    </p:spTree>
    <p:extLst>
      <p:ext uri="{BB962C8B-B14F-4D97-AF65-F5344CB8AC3E}">
        <p14:creationId xmlns:p14="http://schemas.microsoft.com/office/powerpoint/2010/main" val="2833270826"/>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lnSpcReduction="10000"/>
          </a:bodyPr>
          <a:lstStyle/>
          <a:p>
            <a:pPr marL="285750" indent="-285750">
              <a:buFont typeface="Arial" pitchFamily="34" charset="0"/>
              <a:buChar char="•"/>
            </a:pPr>
            <a:r>
              <a:rPr lang="en-US" sz="2600" dirty="0"/>
              <a:t>Major Premise: </a:t>
            </a:r>
          </a:p>
          <a:p>
            <a:pPr marL="457200" lvl="1" indent="-285750"/>
            <a:r>
              <a:rPr lang="en-US" sz="2600" dirty="0">
                <a:solidFill>
                  <a:schemeClr val="accent3">
                    <a:lumMod val="60000"/>
                    <a:lumOff val="40000"/>
                  </a:schemeClr>
                </a:solidFill>
              </a:rPr>
              <a:t>ALL</a:t>
            </a:r>
            <a:r>
              <a:rPr lang="en-US" sz="2600" dirty="0"/>
              <a:t> knowledge comes from experience.</a:t>
            </a:r>
          </a:p>
          <a:p>
            <a:pPr marL="457200" lvl="1" indent="-285750"/>
            <a:r>
              <a:rPr lang="en-US" sz="2600" dirty="0"/>
              <a:t>The mind of the infant is a tabula rasa </a:t>
            </a:r>
          </a:p>
          <a:p>
            <a:pPr marL="457200" lvl="1" indent="-285750"/>
            <a:r>
              <a:rPr lang="en-US" sz="2600" dirty="0"/>
              <a:t>No innate </a:t>
            </a:r>
            <a:r>
              <a:rPr lang="en-US" sz="2600" dirty="0" smtClean="0"/>
              <a:t>knowledge</a:t>
            </a:r>
            <a:endParaRPr lang="en-US" sz="2600" dirty="0"/>
          </a:p>
          <a:p>
            <a:pPr marL="457200" lvl="1" indent="-285750"/>
            <a:r>
              <a:rPr lang="en-US" sz="2600" dirty="0"/>
              <a:t>Ergo, no a priori </a:t>
            </a:r>
            <a:r>
              <a:rPr lang="en-US" sz="2600" dirty="0" smtClean="0"/>
              <a:t>necessity.</a:t>
            </a:r>
            <a:endParaRPr lang="en-US" dirty="0" smtClean="0"/>
          </a:p>
          <a:p>
            <a:pPr marL="457200" lvl="1" indent="-285750"/>
            <a:r>
              <a:rPr lang="en-US" sz="2800" dirty="0" smtClean="0"/>
              <a:t>General </a:t>
            </a:r>
            <a:r>
              <a:rPr lang="en-US" sz="2800" dirty="0"/>
              <a:t>terms &amp; names – define concepts via conventions and grammar.</a:t>
            </a:r>
          </a:p>
          <a:p>
            <a:endParaRPr lang="en-US" sz="2800" dirty="0"/>
          </a:p>
          <a:p>
            <a:r>
              <a:rPr lang="en-US" sz="2800" dirty="0"/>
              <a:t>Perception is to ideas as Motion is to objects, i. e.,</a:t>
            </a:r>
          </a:p>
          <a:p>
            <a:r>
              <a:rPr lang="en-US" sz="2800" dirty="0"/>
              <a:t> not essential merely an operation.</a:t>
            </a:r>
          </a:p>
          <a:p>
            <a:pPr marL="457200" lvl="1" indent="-285750"/>
            <a:endParaRPr lang="en-US" sz="2600" dirty="0"/>
          </a:p>
          <a:p>
            <a:endParaRPr lang="en-US" dirty="0"/>
          </a:p>
        </p:txBody>
      </p:sp>
      <p:sp>
        <p:nvSpPr>
          <p:cNvPr id="3" name="Title 2"/>
          <p:cNvSpPr>
            <a:spLocks noGrp="1"/>
          </p:cNvSpPr>
          <p:nvPr>
            <p:ph type="title"/>
          </p:nvPr>
        </p:nvSpPr>
        <p:spPr/>
        <p:txBody>
          <a:bodyPr/>
          <a:lstStyle/>
          <a:p>
            <a:pPr algn="ctr"/>
            <a:r>
              <a:rPr lang="en-US" dirty="0" smtClean="0"/>
              <a:t>Locke</a:t>
            </a:r>
            <a:endParaRPr lang="en-US" dirty="0"/>
          </a:p>
        </p:txBody>
      </p:sp>
    </p:spTree>
    <p:extLst>
      <p:ext uri="{BB962C8B-B14F-4D97-AF65-F5344CB8AC3E}">
        <p14:creationId xmlns:p14="http://schemas.microsoft.com/office/powerpoint/2010/main" val="1540958519"/>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2209800"/>
            <a:ext cx="7680960" cy="2499360"/>
          </a:xfrm>
        </p:spPr>
        <p:txBody>
          <a:bodyPr>
            <a:normAutofit fontScale="92500" lnSpcReduction="20000"/>
          </a:bodyPr>
          <a:lstStyle/>
          <a:p>
            <a:pPr marL="285750" indent="-285750">
              <a:buFont typeface="Arial" pitchFamily="34" charset="0"/>
              <a:buChar char="•"/>
            </a:pPr>
            <a:r>
              <a:rPr lang="en-US" sz="2600" dirty="0" smtClean="0"/>
              <a:t>Not everyone agrees that there are innate ideas, and besides even if they did say so,</a:t>
            </a:r>
          </a:p>
          <a:p>
            <a:pPr marL="285750" indent="-285750">
              <a:buFont typeface="Arial" pitchFamily="34" charset="0"/>
              <a:buChar char="•"/>
            </a:pPr>
            <a:r>
              <a:rPr lang="en-US" sz="2600" dirty="0" smtClean="0"/>
              <a:t>“Everybody says so” is no argument that there are innate ideas.</a:t>
            </a:r>
          </a:p>
          <a:p>
            <a:pPr marL="285750" indent="-285750">
              <a:buFont typeface="Arial" pitchFamily="34" charset="0"/>
              <a:buChar char="•"/>
            </a:pPr>
            <a:r>
              <a:rPr lang="en-US" sz="2600" dirty="0" smtClean="0"/>
              <a:t>If it’s true that infants, children and idiots show no empirical evidence of, nor assent to, having innate ideas then we cannot infer them.</a:t>
            </a:r>
          </a:p>
          <a:p>
            <a:endParaRPr lang="en-US" dirty="0"/>
          </a:p>
        </p:txBody>
      </p:sp>
      <p:sp>
        <p:nvSpPr>
          <p:cNvPr id="3" name="Title 2"/>
          <p:cNvSpPr>
            <a:spLocks noGrp="1"/>
          </p:cNvSpPr>
          <p:nvPr>
            <p:ph type="title"/>
          </p:nvPr>
        </p:nvSpPr>
        <p:spPr/>
        <p:txBody>
          <a:bodyPr/>
          <a:lstStyle/>
          <a:p>
            <a:pPr algn="ctr"/>
            <a:r>
              <a:rPr lang="en-US" dirty="0" smtClean="0"/>
              <a:t>Against Innate Ideas</a:t>
            </a:r>
            <a:endParaRPr lang="en-US" dirty="0"/>
          </a:p>
        </p:txBody>
      </p:sp>
    </p:spTree>
    <p:extLst>
      <p:ext uri="{BB962C8B-B14F-4D97-AF65-F5344CB8AC3E}">
        <p14:creationId xmlns:p14="http://schemas.microsoft.com/office/powerpoint/2010/main" val="2892197927"/>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2133600"/>
            <a:ext cx="7680960" cy="3489960"/>
          </a:xfrm>
        </p:spPr>
        <p:txBody>
          <a:bodyPr/>
          <a:lstStyle/>
          <a:p>
            <a:pPr marL="457200" lvl="1" indent="-285750"/>
            <a:r>
              <a:rPr lang="en-US" sz="2600" dirty="0"/>
              <a:t>Assuming perceptual experience, </a:t>
            </a:r>
            <a:endParaRPr lang="en-US" sz="2600" dirty="0" smtClean="0"/>
          </a:p>
          <a:p>
            <a:pPr marL="457200" lvl="1" indent="-285750"/>
            <a:r>
              <a:rPr lang="en-US" sz="2600" dirty="0" smtClean="0"/>
              <a:t>representation </a:t>
            </a:r>
            <a:r>
              <a:rPr lang="en-US" sz="2600" dirty="0"/>
              <a:t>and recombination </a:t>
            </a:r>
            <a:r>
              <a:rPr lang="en-US" sz="2600" dirty="0" smtClean="0"/>
              <a:t>together are </a:t>
            </a:r>
            <a:r>
              <a:rPr lang="en-US" sz="2600" dirty="0"/>
              <a:t>enough to infer matter</a:t>
            </a:r>
            <a:r>
              <a:rPr lang="en-US" sz="2600" dirty="0" smtClean="0"/>
              <a:t>.</a:t>
            </a:r>
          </a:p>
          <a:p>
            <a:pPr lvl="1" indent="0">
              <a:buNone/>
            </a:pPr>
            <a:endParaRPr lang="en-US" sz="2600" dirty="0"/>
          </a:p>
          <a:p>
            <a:pPr marL="630238" lvl="2" indent="-285750"/>
            <a:r>
              <a:rPr lang="en-US" sz="2600" dirty="0"/>
              <a:t>Experience falls into two types:</a:t>
            </a:r>
          </a:p>
          <a:p>
            <a:pPr marL="803275" lvl="3" indent="-285750"/>
            <a:r>
              <a:rPr lang="en-US" sz="2600" dirty="0">
                <a:solidFill>
                  <a:schemeClr val="accent3">
                    <a:lumMod val="60000"/>
                    <a:lumOff val="40000"/>
                  </a:schemeClr>
                </a:solidFill>
              </a:rPr>
              <a:t>Primary</a:t>
            </a:r>
            <a:r>
              <a:rPr lang="en-US" sz="2600" dirty="0"/>
              <a:t> – extension, solidity, and time</a:t>
            </a:r>
          </a:p>
          <a:p>
            <a:pPr marL="803275" lvl="3" indent="-285750"/>
            <a:r>
              <a:rPr lang="en-US" sz="2600" dirty="0">
                <a:solidFill>
                  <a:schemeClr val="accent3">
                    <a:lumMod val="60000"/>
                    <a:lumOff val="40000"/>
                  </a:schemeClr>
                </a:solidFill>
              </a:rPr>
              <a:t>Secondary</a:t>
            </a:r>
            <a:r>
              <a:rPr lang="en-US" sz="2600" dirty="0"/>
              <a:t> – color, smell, taste, etc.</a:t>
            </a:r>
            <a:endParaRPr lang="en-US" dirty="0"/>
          </a:p>
          <a:p>
            <a:endParaRPr lang="en-US" dirty="0"/>
          </a:p>
        </p:txBody>
      </p:sp>
      <p:sp>
        <p:nvSpPr>
          <p:cNvPr id="3" name="Title 2"/>
          <p:cNvSpPr>
            <a:spLocks noGrp="1"/>
          </p:cNvSpPr>
          <p:nvPr>
            <p:ph type="title"/>
          </p:nvPr>
        </p:nvSpPr>
        <p:spPr>
          <a:xfrm>
            <a:off x="352426" y="228600"/>
            <a:ext cx="8486774" cy="1066800"/>
          </a:xfrm>
        </p:spPr>
        <p:txBody>
          <a:bodyPr>
            <a:normAutofit/>
          </a:bodyPr>
          <a:lstStyle/>
          <a:p>
            <a:pPr algn="ctr"/>
            <a:r>
              <a:rPr lang="en-US" dirty="0"/>
              <a:t>A</a:t>
            </a:r>
            <a:r>
              <a:rPr lang="en-US" dirty="0" smtClean="0"/>
              <a:t> two tier representational theory</a:t>
            </a:r>
            <a:endParaRPr lang="en-US" dirty="0"/>
          </a:p>
        </p:txBody>
      </p:sp>
    </p:spTree>
    <p:extLst>
      <p:ext uri="{BB962C8B-B14F-4D97-AF65-F5344CB8AC3E}">
        <p14:creationId xmlns:p14="http://schemas.microsoft.com/office/powerpoint/2010/main" val="3078619766"/>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52426" y="1463040"/>
            <a:ext cx="7680960" cy="5166360"/>
          </a:xfrm>
        </p:spPr>
        <p:txBody>
          <a:bodyPr>
            <a:noAutofit/>
          </a:bodyPr>
          <a:lstStyle/>
          <a:p>
            <a:r>
              <a:rPr lang="en-US" sz="2400" dirty="0">
                <a:latin typeface="Arial Rounded MT Bold" pitchFamily="34" charset="0"/>
              </a:rPr>
              <a:t>Descartes uses the notion of an innate idea of god to argue that there is a physical </a:t>
            </a:r>
            <a:r>
              <a:rPr lang="en-US" sz="2400" dirty="0" smtClean="0">
                <a:latin typeface="Arial Rounded MT Bold" pitchFamily="34" charset="0"/>
              </a:rPr>
              <a:t>world. But, Locke has effectively undermined innate ideas.</a:t>
            </a:r>
            <a:endParaRPr lang="en-US" sz="2400" dirty="0">
              <a:latin typeface="Arial Rounded MT Bold" pitchFamily="34" charset="0"/>
            </a:endParaRPr>
          </a:p>
          <a:p>
            <a:r>
              <a:rPr lang="en-US" sz="2400" dirty="0" smtClean="0">
                <a:latin typeface="Arial Rounded MT Bold" pitchFamily="34" charset="0"/>
              </a:rPr>
              <a:t>So, without innate ideas to fall back on, </a:t>
            </a:r>
            <a:r>
              <a:rPr lang="en-US" sz="2400" dirty="0">
                <a:latin typeface="Arial Rounded MT Bold" pitchFamily="34" charset="0"/>
              </a:rPr>
              <a:t>Berkeley is able to argue that a physical world of </a:t>
            </a:r>
            <a:r>
              <a:rPr lang="en-US" sz="2400" dirty="0">
                <a:solidFill>
                  <a:schemeClr val="accent3">
                    <a:lumMod val="60000"/>
                    <a:lumOff val="40000"/>
                  </a:schemeClr>
                </a:solidFill>
                <a:latin typeface="Arial Rounded MT Bold" pitchFamily="34" charset="0"/>
              </a:rPr>
              <a:t>Matter introduces an unneeded complexity</a:t>
            </a:r>
            <a:r>
              <a:rPr lang="en-US" sz="2400" dirty="0">
                <a:latin typeface="Arial Rounded MT Bold" pitchFamily="34" charset="0"/>
              </a:rPr>
              <a:t>  provided that we can rely on law like regularity</a:t>
            </a:r>
            <a:r>
              <a:rPr lang="en-US" sz="2400" dirty="0" smtClean="0">
                <a:latin typeface="Arial Rounded MT Bold" pitchFamily="34" charset="0"/>
              </a:rPr>
              <a:t>.</a:t>
            </a:r>
          </a:p>
          <a:p>
            <a:endParaRPr lang="en-US" sz="2400" dirty="0">
              <a:latin typeface="Arial Rounded MT Bold" pitchFamily="34" charset="0"/>
            </a:endParaRPr>
          </a:p>
          <a:p>
            <a:r>
              <a:rPr lang="en-US" sz="2400" dirty="0" smtClean="0">
                <a:latin typeface="Arial Rounded MT Bold" pitchFamily="34" charset="0"/>
              </a:rPr>
              <a:t>Using the notion that </a:t>
            </a:r>
            <a:r>
              <a:rPr lang="en-US" sz="2400" dirty="0" smtClean="0">
                <a:solidFill>
                  <a:schemeClr val="accent3">
                    <a:lumMod val="60000"/>
                    <a:lumOff val="40000"/>
                  </a:schemeClr>
                </a:solidFill>
                <a:latin typeface="Arial Rounded MT Bold" pitchFamily="34" charset="0"/>
              </a:rPr>
              <a:t>nothing can be like an idea but another idea</a:t>
            </a:r>
            <a:r>
              <a:rPr lang="en-US" sz="2400" dirty="0" smtClean="0">
                <a:latin typeface="Arial Rounded MT Bold" pitchFamily="34" charset="0"/>
              </a:rPr>
              <a:t> he collapses Locke’s two tier account of perception into the thesis that there exist only </a:t>
            </a:r>
            <a:r>
              <a:rPr lang="en-US" sz="2400" dirty="0" smtClean="0">
                <a:solidFill>
                  <a:schemeClr val="accent3">
                    <a:lumMod val="60000"/>
                    <a:lumOff val="40000"/>
                  </a:schemeClr>
                </a:solidFill>
                <a:latin typeface="Arial Rounded MT Bold" pitchFamily="34" charset="0"/>
              </a:rPr>
              <a:t>one immaterial substance</a:t>
            </a:r>
            <a:r>
              <a:rPr lang="en-US" sz="2400" dirty="0" smtClean="0">
                <a:latin typeface="Arial Rounded MT Bold" pitchFamily="34" charset="0"/>
              </a:rPr>
              <a:t>.</a:t>
            </a:r>
            <a:endParaRPr lang="en-US" sz="2400" dirty="0">
              <a:latin typeface="Arial Rounded MT Bold" pitchFamily="34" charset="0"/>
            </a:endParaRPr>
          </a:p>
          <a:p>
            <a:endParaRPr lang="en-US" sz="2400" dirty="0"/>
          </a:p>
        </p:txBody>
      </p:sp>
      <p:sp>
        <p:nvSpPr>
          <p:cNvPr id="2" name="Title 1"/>
          <p:cNvSpPr>
            <a:spLocks noGrp="1"/>
          </p:cNvSpPr>
          <p:nvPr>
            <p:ph type="title"/>
          </p:nvPr>
        </p:nvSpPr>
        <p:spPr/>
        <p:txBody>
          <a:bodyPr/>
          <a:lstStyle/>
          <a:p>
            <a:r>
              <a:rPr lang="en-US" dirty="0" smtClean="0"/>
              <a:t>Berkeley Takes us to the Brink</a:t>
            </a:r>
            <a:endParaRPr lang="en-US" dirty="0"/>
          </a:p>
        </p:txBody>
      </p:sp>
    </p:spTree>
    <p:extLst>
      <p:ext uri="{BB962C8B-B14F-4D97-AF65-F5344CB8AC3E}">
        <p14:creationId xmlns:p14="http://schemas.microsoft.com/office/powerpoint/2010/main" val="4040770012"/>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smtClean="0"/>
              <a:t>Hume.</a:t>
            </a:r>
          </a:p>
          <a:p>
            <a:r>
              <a:rPr lang="en-US" sz="2400" dirty="0" smtClean="0"/>
              <a:t>Continues the skeptical turn arguing </a:t>
            </a:r>
            <a:r>
              <a:rPr lang="en-US" sz="2400" dirty="0" smtClean="0">
                <a:solidFill>
                  <a:schemeClr val="accent3">
                    <a:lumMod val="60000"/>
                    <a:lumOff val="40000"/>
                  </a:schemeClr>
                </a:solidFill>
              </a:rPr>
              <a:t>that Causation can never be proven</a:t>
            </a:r>
            <a:r>
              <a:rPr lang="en-US" sz="2400" dirty="0" smtClean="0"/>
              <a:t> on the basis of experience alone. It is a mere psychological habit of expecting patterns to recur (no better nor worse than the habit of drinking alcohol.);</a:t>
            </a:r>
          </a:p>
          <a:p>
            <a:r>
              <a:rPr lang="en-US" sz="2400" dirty="0" smtClean="0"/>
              <a:t>And  further. the very idea of </a:t>
            </a:r>
            <a:r>
              <a:rPr lang="en-US" sz="2400" dirty="0" smtClean="0">
                <a:solidFill>
                  <a:schemeClr val="accent3">
                    <a:lumMod val="60000"/>
                    <a:lumOff val="40000"/>
                  </a:schemeClr>
                </a:solidFill>
              </a:rPr>
              <a:t>a unified self is only a convenient fiction</a:t>
            </a:r>
            <a:r>
              <a:rPr lang="en-US" sz="2400" dirty="0" smtClean="0"/>
              <a:t>. Instead he argues that we are  mere bundles of experience and current memory traces at each period of time.</a:t>
            </a:r>
          </a:p>
          <a:p>
            <a:endParaRPr lang="en-US" dirty="0"/>
          </a:p>
          <a:p>
            <a:endParaRPr lang="en-US" dirty="0" smtClean="0"/>
          </a:p>
        </p:txBody>
      </p:sp>
      <p:sp>
        <p:nvSpPr>
          <p:cNvPr id="2" name="Title 1"/>
          <p:cNvSpPr>
            <a:spLocks noGrp="1"/>
          </p:cNvSpPr>
          <p:nvPr>
            <p:ph type="title"/>
          </p:nvPr>
        </p:nvSpPr>
        <p:spPr/>
        <p:txBody>
          <a:bodyPr/>
          <a:lstStyle/>
          <a:p>
            <a:r>
              <a:rPr lang="en-US" dirty="0" smtClean="0"/>
              <a:t>The Final </a:t>
            </a:r>
            <a:r>
              <a:rPr lang="en-US" dirty="0"/>
              <a:t>S</a:t>
            </a:r>
            <a:r>
              <a:rPr lang="en-US" dirty="0" smtClean="0"/>
              <a:t>teps </a:t>
            </a:r>
            <a:r>
              <a:rPr lang="en-US" dirty="0"/>
              <a:t>O</a:t>
            </a:r>
            <a:r>
              <a:rPr lang="en-US" dirty="0" smtClean="0"/>
              <a:t>ver the Edge</a:t>
            </a:r>
            <a:endParaRPr lang="en-US" dirty="0"/>
          </a:p>
        </p:txBody>
      </p:sp>
    </p:spTree>
    <p:extLst>
      <p:ext uri="{BB962C8B-B14F-4D97-AF65-F5344CB8AC3E}">
        <p14:creationId xmlns:p14="http://schemas.microsoft.com/office/powerpoint/2010/main" val="1044650802"/>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6" y="228600"/>
            <a:ext cx="7680960" cy="3200400"/>
          </a:xfrm>
        </p:spPr>
        <p:txBody>
          <a:bodyPr>
            <a:normAutofit/>
          </a:bodyPr>
          <a:lstStyle/>
          <a:p>
            <a:r>
              <a:rPr lang="en-US" sz="6000" dirty="0" smtClean="0"/>
              <a:t>Be Afraid Be Very Afraid</a:t>
            </a:r>
            <a:endParaRPr lang="en-US" sz="6000" dirty="0"/>
          </a:p>
        </p:txBody>
      </p:sp>
    </p:spTree>
    <p:extLst>
      <p:ext uri="{BB962C8B-B14F-4D97-AF65-F5344CB8AC3E}">
        <p14:creationId xmlns:p14="http://schemas.microsoft.com/office/powerpoint/2010/main" val="1194047279"/>
      </p:ext>
    </p:extLst>
  </p:cSld>
  <p:clrMapOvr>
    <a:masterClrMapping/>
  </p:clrMapOvr>
  <mc:AlternateContent xmlns:mc="http://schemas.openxmlformats.org/markup-compatibility/2006">
    <mc:Choice xmlns:p14="http://schemas.microsoft.com/office/powerpoint/2010/main" Requires="p14">
      <p:transition spd="slow" p14:dur="4000">
        <p14:vortex dir="d"/>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163</TotalTime>
  <Words>487</Words>
  <Application>Microsoft Office PowerPoint</Application>
  <PresentationFormat>On-screen Show (4:3)</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Mylar</vt:lpstr>
      <vt:lpstr>The Rise and Ruin of Empiricism</vt:lpstr>
      <vt:lpstr>Perceived Vices and Virtues of Descartes’ Rationalism from Locke’s Empiricist point of view. </vt:lpstr>
      <vt:lpstr>Locke’s Program</vt:lpstr>
      <vt:lpstr>Locke</vt:lpstr>
      <vt:lpstr>Against Innate Ideas</vt:lpstr>
      <vt:lpstr>A two tier representational theory</vt:lpstr>
      <vt:lpstr>Berkeley Takes us to the Brink</vt:lpstr>
      <vt:lpstr>The Final Steps Over the Edge</vt:lpstr>
      <vt:lpstr>Be Afraid Be Very Afraid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Rise and Ruin of Empiricism</dc:title>
  <dc:creator>WmA</dc:creator>
  <cp:lastModifiedBy>WmA</cp:lastModifiedBy>
  <cp:revision>20</cp:revision>
  <dcterms:created xsi:type="dcterms:W3CDTF">2011-02-18T20:07:31Z</dcterms:created>
  <dcterms:modified xsi:type="dcterms:W3CDTF">2011-02-18T22:51:25Z</dcterms:modified>
</cp:coreProperties>
</file>